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24E2-DEDC-4A1F-BCE6-4EDCBA8875B6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0EAC-FE69-4C3E-886A-B9FD0F42229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24E2-DEDC-4A1F-BCE6-4EDCBA8875B6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0EAC-FE69-4C3E-886A-B9FD0F42229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24E2-DEDC-4A1F-BCE6-4EDCBA8875B6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0EAC-FE69-4C3E-886A-B9FD0F42229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24E2-DEDC-4A1F-BCE6-4EDCBA8875B6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0EAC-FE69-4C3E-886A-B9FD0F42229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24E2-DEDC-4A1F-BCE6-4EDCBA8875B6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0EAC-FE69-4C3E-886A-B9FD0F42229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24E2-DEDC-4A1F-BCE6-4EDCBA8875B6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0EAC-FE69-4C3E-886A-B9FD0F42229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24E2-DEDC-4A1F-BCE6-4EDCBA8875B6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0EAC-FE69-4C3E-886A-B9FD0F42229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24E2-DEDC-4A1F-BCE6-4EDCBA8875B6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0EAC-FE69-4C3E-886A-B9FD0F42229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24E2-DEDC-4A1F-BCE6-4EDCBA8875B6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0EAC-FE69-4C3E-886A-B9FD0F42229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24E2-DEDC-4A1F-BCE6-4EDCBA8875B6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0EAC-FE69-4C3E-886A-B9FD0F42229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24E2-DEDC-4A1F-BCE6-4EDCBA8875B6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0EAC-FE69-4C3E-886A-B9FD0F42229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324E2-DEDC-4A1F-BCE6-4EDCBA8875B6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F0EAC-FE69-4C3E-886A-B9FD0F42229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 algn="ctr" eaLnBrk="1" hangingPunct="1"/>
            <a:r>
              <a:rPr lang="hr-HR" sz="3600" dirty="0" smtClean="0"/>
              <a:t>RASPON POUZDANOSTI</a:t>
            </a:r>
            <a:endParaRPr lang="hr-HR" sz="36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400" dirty="0" smtClean="0"/>
              <a:t>točnost ocjene učinka liječenja procjenjuje se s pomoću </a:t>
            </a:r>
            <a:r>
              <a:rPr lang="hr-HR" sz="2400" b="1" dirty="0" smtClean="0"/>
              <a:t>raspona pouzdanosti</a:t>
            </a:r>
            <a:r>
              <a:rPr lang="hr-HR" sz="2400" dirty="0" smtClean="0"/>
              <a:t> (</a:t>
            </a:r>
            <a:r>
              <a:rPr lang="hr-HR" sz="2400" b="1" dirty="0" smtClean="0"/>
              <a:t>CI</a:t>
            </a:r>
            <a:r>
              <a:rPr lang="hr-HR" sz="2400" dirty="0" smtClean="0"/>
              <a:t>, prema engl. </a:t>
            </a:r>
            <a:r>
              <a:rPr lang="hr-HR" sz="2400" b="1" i="1" dirty="0" err="1" smtClean="0"/>
              <a:t>confidence</a:t>
            </a:r>
            <a:r>
              <a:rPr lang="hr-HR" sz="2400" b="1" i="1" dirty="0" smtClean="0"/>
              <a:t> interval</a:t>
            </a:r>
            <a:r>
              <a:rPr lang="hr-HR" sz="2400" dirty="0" smtClean="0"/>
              <a:t>); s kolikom se sigurnošću rezultati dobiveni na uzorku bolesnika mogu primijeniti na cijelu populaciju</a:t>
            </a:r>
          </a:p>
          <a:p>
            <a:pPr eaLnBrk="1" hangingPunct="1">
              <a:lnSpc>
                <a:spcPct val="90000"/>
              </a:lnSpc>
            </a:pPr>
            <a:endParaRPr lang="pl-PL" sz="2400" dirty="0" smtClean="0"/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95% confidence interval (95%CI);</a:t>
            </a:r>
            <a:r>
              <a:rPr lang="hr-HR" sz="2400" dirty="0" smtClean="0"/>
              <a:t> s 95%-</a:t>
            </a:r>
            <a:r>
              <a:rPr lang="hr-HR" sz="2400" dirty="0" err="1" smtClean="0"/>
              <a:t>tnom</a:t>
            </a:r>
            <a:r>
              <a:rPr lang="hr-HR" sz="2400" dirty="0" smtClean="0"/>
              <a:t> sigurnošću možemo reći da se rezultati određenog istraživanja mogu generalizirati na cijelu populaciju, odnosno da srednja vrijednost mjerenoga parametra uzorka s 95% sigurnosti odgovara (u rasponu CI) srednjoj vrijednosti u populaciji</a:t>
            </a:r>
          </a:p>
          <a:p>
            <a:pPr eaLnBrk="1" hangingPunct="1">
              <a:lnSpc>
                <a:spcPct val="90000"/>
              </a:lnSpc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4"/>
          <p:cNvSpPr>
            <a:spLocks noChangeArrowheads="1"/>
          </p:cNvSpPr>
          <p:nvPr/>
        </p:nvSpPr>
        <p:spPr bwMode="auto">
          <a:xfrm>
            <a:off x="3276600" y="3357563"/>
            <a:ext cx="215900" cy="2159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1403350" y="3716338"/>
            <a:ext cx="52562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2124075" y="3644900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3276600" y="3644900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3492500" y="3644900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924300" y="3644900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932363" y="3644900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5795963" y="3644900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907704" y="3933056"/>
            <a:ext cx="489607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1200" dirty="0" smtClean="0"/>
              <a:t>  83                           103 </a:t>
            </a:r>
            <a:r>
              <a:rPr lang="hr-HR" sz="1200" dirty="0"/>
              <a:t>107  </a:t>
            </a:r>
            <a:r>
              <a:rPr lang="hr-HR" sz="1200" dirty="0" smtClean="0"/>
              <a:t>   </a:t>
            </a:r>
            <a:r>
              <a:rPr lang="hr-HR" sz="1200" dirty="0"/>
              <a:t>115                </a:t>
            </a:r>
            <a:r>
              <a:rPr lang="hr-HR" sz="1200" dirty="0" smtClean="0"/>
              <a:t>      133                  147</a:t>
            </a:r>
            <a:endParaRPr lang="en-US" sz="1200" dirty="0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2124075" y="3357563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3492500" y="3357563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2124075" y="3357563"/>
            <a:ext cx="1368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411413" y="3068638"/>
            <a:ext cx="774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1200"/>
              <a:t>83 – 107</a:t>
            </a:r>
            <a:endParaRPr lang="en-US" sz="1200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3276600" y="2924175"/>
            <a:ext cx="0" cy="649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3924300" y="2924175"/>
            <a:ext cx="0" cy="649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3276600" y="2924175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203575" y="2636838"/>
            <a:ext cx="858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1200"/>
              <a:t>103 – 115</a:t>
            </a:r>
            <a:endParaRPr lang="en-US" sz="1200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4932363" y="3357563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5795963" y="3357563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4932363" y="3357563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4932363" y="3068638"/>
            <a:ext cx="858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1200"/>
              <a:t>133 – 147</a:t>
            </a:r>
            <a:endParaRPr lang="en-US" sz="1200"/>
          </a:p>
        </p:txBody>
      </p:sp>
      <p:sp>
        <p:nvSpPr>
          <p:cNvPr id="23" name="Title 22"/>
          <p:cNvSpPr>
            <a:spLocks noGrp="1"/>
          </p:cNvSpPr>
          <p:nvPr>
            <p:ph type="ctrTitle"/>
          </p:nvPr>
        </p:nvSpPr>
        <p:spPr>
          <a:xfrm>
            <a:off x="827584" y="404665"/>
            <a:ext cx="7772400" cy="100811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ČITANJE STATISTIČKE ZNAČAJNOSTI RAZLIKE VIŠE (IZMJERENIH) PARAMETARA S POMOĆU 95% RASPONA POUZDANOSTI</a:t>
            </a:r>
            <a:endParaRPr lang="hr-HR" sz="2400" dirty="0"/>
          </a:p>
        </p:txBody>
      </p:sp>
      <p:sp>
        <p:nvSpPr>
          <p:cNvPr id="24" name="Subtitle 23"/>
          <p:cNvSpPr>
            <a:spLocks noGrp="1"/>
          </p:cNvSpPr>
          <p:nvPr>
            <p:ph type="subTitle" idx="1"/>
          </p:nvPr>
        </p:nvSpPr>
        <p:spPr>
          <a:xfrm>
            <a:off x="1187624" y="4437112"/>
            <a:ext cx="7272808" cy="1872208"/>
          </a:xfrm>
        </p:spPr>
        <p:txBody>
          <a:bodyPr>
            <a:noAutofit/>
          </a:bodyPr>
          <a:lstStyle/>
          <a:p>
            <a:pPr algn="l"/>
            <a:r>
              <a:rPr lang="hr-HR" sz="1600" dirty="0" smtClean="0">
                <a:solidFill>
                  <a:schemeClr val="tx1"/>
                </a:solidFill>
              </a:rPr>
              <a:t>Tumačenje: usporedite prvi (s lijeva) i drugi 95% raspon pouzdanosti (95% CI) - kada se preklapa viša granica raspona pouzdanosti manjega parametra (prvi CI, 107) s nižom granicom višega parametra  (drugi CI, 103) - nema statistički značajne razlike (prvoga i drugoga parametra).</a:t>
            </a:r>
          </a:p>
          <a:p>
            <a:pPr algn="l"/>
            <a:r>
              <a:rPr lang="hr-HR" sz="1600" dirty="0" smtClean="0">
                <a:solidFill>
                  <a:schemeClr val="tx1"/>
                </a:solidFill>
              </a:rPr>
              <a:t>Kada se rasponi pouzdanosti ne preklapaju (drugi CI, 115 i treći CI, 133) postoji značajna razlika (drugoga i trećega parametra) (P&lt;0,05).</a:t>
            </a:r>
          </a:p>
          <a:p>
            <a:pPr algn="l"/>
            <a:r>
              <a:rPr lang="hr-HR" sz="1600" dirty="0" smtClean="0">
                <a:solidFill>
                  <a:schemeClr val="tx1"/>
                </a:solidFill>
              </a:rPr>
              <a:t>Uočite da su i prvi i treći parametar također statistički značajno različiti (107 vs. 133).</a:t>
            </a:r>
            <a:endParaRPr lang="hr-H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216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RASPON POUZDANOSTI</vt:lpstr>
      <vt:lpstr>ČITANJE STATISTIČKE ZNAČAJNOSTI RAZLIKE VIŠE (IZMJERENIH) PARAMETARA S POMOĆU 95% RASPONA POUZDANOSTI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RASPON POUZDANOSTI</dc:title>
  <dc:creator>Matko Marušić</dc:creator>
  <cp:lastModifiedBy>Matko Marušić</cp:lastModifiedBy>
  <cp:revision>7</cp:revision>
  <dcterms:created xsi:type="dcterms:W3CDTF">2015-10-28T10:45:45Z</dcterms:created>
  <dcterms:modified xsi:type="dcterms:W3CDTF">2015-10-28T12:46:30Z</dcterms:modified>
</cp:coreProperties>
</file>